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63" r:id="rId5"/>
    <p:sldId id="267" r:id="rId6"/>
    <p:sldId id="264" r:id="rId7"/>
    <p:sldId id="265" r:id="rId8"/>
    <p:sldId id="268" r:id="rId9"/>
    <p:sldId id="266" r:id="rId10"/>
    <p:sldId id="261" r:id="rId11"/>
    <p:sldId id="260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7" d="100"/>
          <a:sy n="97" d="100"/>
        </p:scale>
        <p:origin x="48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F544F-1C0F-48E2-B505-4A9B15941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419A98-D3CE-408A-8C4F-2CA88E65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1AB4A4-5C95-4162-BF46-6E6DCD79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5F269-8ECB-4BF5-BD63-0DC12B38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C110F-7A58-4C7C-B0B1-1D55E892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EA56D-DC92-4C3D-87A8-2376382C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002200-4C6A-4367-BB68-646A9C0C7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9410F-DC1A-41B1-B8F7-80839A9E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CEA61-BB9F-4690-95C3-0A91E0D6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568F2-4BB9-4BB5-96BA-09B53133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08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4ADB34-E452-4299-BD64-48B59C6F1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D89893-BF37-4ADA-9CBC-5E84108B3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D5873-E2A7-4A37-9B4D-A85BC318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B3CBC-00F9-4645-B637-6C17F049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B19FE-9B34-4CDA-BAE3-039C42BA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B63CA-C3E4-4C25-8B13-28864609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51533-D308-4711-9B57-26D7F7860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6C381-77A0-4CDA-8080-AFBAF58A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87A25-EA4F-4399-829B-AB18D8D3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114883-5E11-4AD3-8F14-43D41007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5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EEF56-5AEA-419F-AEC0-56559A02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461D3-BAA6-49B1-946A-0F05CD41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A11FE-801F-45F4-A29A-D79CA3C0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3DFF3-07D9-4929-982E-2FBFD12A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59147-E586-4D4F-99DC-98BC0217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3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F1EF7-2386-4FF8-83D5-6DB43ECF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45BF3-03D4-4217-9151-6A7946F91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E5776-8C5B-494C-87FD-C3F29645F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A7439-81B7-48B2-943E-71EBCE68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595161-B168-48C4-8C09-85CCB6A8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63E5EF-47E6-4976-BF43-165B0BF8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5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5B3B4-96F8-4061-B981-AC42F925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B65004-D996-4FEE-B681-E81BC741F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8FAF97-634F-4B4C-8272-7C085903A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8692C9-CF21-4E75-AC3C-7AD7D062E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66A359-A17D-4FFD-AFF5-0C9A1CF20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3E2C3B-DDEA-46FC-958D-73875801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4A1523-C728-4E64-A1A1-E6C10900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63F715-9E50-473E-B82E-7C46ABAD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6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D35FF-9002-4BD8-9324-B1A54D72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258065-C5E5-40C2-90C8-2E0D4E50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A8BFA-4188-44EB-BBEC-BA287CC2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6078BB-12CF-48D0-898D-B63D734D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1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9BA5AE-E8FF-486D-A410-41D74B5D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06F6EA-FA15-4ACE-A2FD-34A98D23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656EEF-581F-42AA-90DD-422EE850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20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6DC3D-6B05-4785-8675-482607A9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5D4A6-96C0-4103-BDDF-07D1A8D1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1D3253-3C2D-4094-A196-E6577118D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E1E6D-F690-4AF9-A35E-DCFE1F0D4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E53EDE-84BE-4FCF-B1CA-BC0FAFB5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2DB426-48F7-42DC-80ED-61F5C285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3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47B8-3811-4CA2-8972-5264C2F2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27667F-DA06-4F62-8183-B29D650B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78A5DE-D7AE-4BA4-BFB4-325FB0E4C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0BFB65-6913-4572-BC8E-D06A2069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31446-F05F-4FFF-A23F-8F1B69B6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98D8A-0A7B-4DCD-91DB-1BBBA9ED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60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F3ED1-00BE-4AC2-85EE-8478F7EA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B4C199-9367-4226-B031-A59F8EF32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2DE95C-E6C0-4B26-8F5F-BC516E823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13977-455C-493F-ABE2-7D53CE2ED336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307B5-FAE8-45E4-879C-26C74405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2676A-7886-4986-8B77-C9B86C07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9E05-5CE6-46BD-87B2-D9F2753089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3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4.jpe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2B8E5-AECC-4502-9D08-AAF0907D6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Image-Based 3D Textured body Reasoning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5CA3A3-56CA-47F1-8B39-0DB0C454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650" y="4411663"/>
            <a:ext cx="9144000" cy="960437"/>
          </a:xfrm>
        </p:spPr>
        <p:txBody>
          <a:bodyPr/>
          <a:lstStyle/>
          <a:p>
            <a:r>
              <a:rPr lang="en-US" altLang="zh-CN" dirty="0" err="1"/>
              <a:t>Yuchen</a:t>
            </a:r>
            <a:r>
              <a:rPr lang="en-US" altLang="zh-CN" dirty="0"/>
              <a:t> Luo</a:t>
            </a:r>
          </a:p>
          <a:p>
            <a:r>
              <a:rPr lang="en-US" altLang="zh-CN" dirty="0"/>
              <a:t>Shanghai Jiao Tong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57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5DA24C-CFB2-46F0-8D29-46ACC7AE90B5}"/>
              </a:ext>
            </a:extLst>
          </p:cNvPr>
          <p:cNvSpPr/>
          <p:nvPr/>
        </p:nvSpPr>
        <p:spPr>
          <a:xfrm>
            <a:off x="549773" y="2290913"/>
            <a:ext cx="1945241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</a:p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Dataset</a:t>
            </a:r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BAB634-1676-4C62-93AA-74E4FF98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4" y="578643"/>
            <a:ext cx="7600953" cy="28503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9EC3F6-B59D-492D-9641-E32AE299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4" y="3689895"/>
            <a:ext cx="5500688" cy="27966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7F05A3E-79FE-4659-B0F1-F4EF2271748D}"/>
              </a:ext>
            </a:extLst>
          </p:cNvPr>
          <p:cNvSpPr/>
          <p:nvPr/>
        </p:nvSpPr>
        <p:spPr>
          <a:xfrm>
            <a:off x="8123604" y="4814413"/>
            <a:ext cx="3220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Human3.6M</a:t>
            </a:r>
            <a:r>
              <a:rPr lang="en-US" altLang="zh-CN" dirty="0">
                <a:sym typeface="Wingdings" panose="05000000000000000000" pitchFamily="2" charset="2"/>
              </a:rPr>
              <a:t>Mosh Dataset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65EDA3-DA25-44BC-9E89-53706085753E}"/>
              </a:ext>
            </a:extLst>
          </p:cNvPr>
          <p:cNvSpPr/>
          <p:nvPr/>
        </p:nvSpPr>
        <p:spPr>
          <a:xfrm>
            <a:off x="10296528" y="1674255"/>
            <a:ext cx="104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UP-3D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07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5DA24C-CFB2-46F0-8D29-46ACC7AE90B5}"/>
              </a:ext>
            </a:extLst>
          </p:cNvPr>
          <p:cNvSpPr/>
          <p:nvPr/>
        </p:nvSpPr>
        <p:spPr>
          <a:xfrm>
            <a:off x="549773" y="2290913"/>
            <a:ext cx="1945241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/>
                </a:solidFill>
                <a:effectLst/>
              </a:rPr>
              <a:t>✔</a:t>
            </a:r>
            <a:endParaRPr lang="en-US" altLang="zh-CN" sz="96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6"/>
              </a:solidFill>
              <a:effectLst/>
            </a:endParaRPr>
          </a:p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/>
                </a:solidFill>
              </a:rPr>
              <a:t>Dataset</a:t>
            </a:r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6"/>
              </a:solidFill>
              <a:effectLst/>
            </a:endParaRPr>
          </a:p>
        </p:txBody>
      </p:sp>
      <p:pic>
        <p:nvPicPr>
          <p:cNvPr id="3074" name="Picture 2" descr="https://www.di.ens.fr/willow/research/surreal/images/cmu_samples_3rows.png">
            <a:extLst>
              <a:ext uri="{FF2B5EF4-FFF2-40B4-BE49-F238E27FC236}">
                <a16:creationId xmlns:a16="http://schemas.microsoft.com/office/drawing/2014/main" id="{95C0363A-3369-48B8-81C7-848EB967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71138"/>
            <a:ext cx="8284309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ite.nju.edu.cn/view_extrapolation/view_extrapolation_dataset2.jpg">
            <a:extLst>
              <a:ext uri="{FF2B5EF4-FFF2-40B4-BE49-F238E27FC236}">
                <a16:creationId xmlns:a16="http://schemas.microsoft.com/office/drawing/2014/main" id="{5D15F366-6F99-4799-A867-76C31321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66" y="3429000"/>
            <a:ext cx="6236734" cy="26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1E4F15-0770-4072-A57F-507CEA1063E6}"/>
              </a:ext>
            </a:extLst>
          </p:cNvPr>
          <p:cNvSpPr/>
          <p:nvPr/>
        </p:nvSpPr>
        <p:spPr>
          <a:xfrm>
            <a:off x="3325295" y="6101886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Segoe"/>
              </a:rPr>
              <a:t>PVHM: 10,200 pose-varying human mesh models, 22 different appearances, 200 to 1200 different poses. 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969FBA-1432-49BC-9CE7-8A837E9626C7}"/>
              </a:ext>
            </a:extLst>
          </p:cNvPr>
          <p:cNvSpPr/>
          <p:nvPr/>
        </p:nvSpPr>
        <p:spPr>
          <a:xfrm>
            <a:off x="3342054" y="3014188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SURREAL: 1K </a:t>
            </a:r>
            <a:r>
              <a:rPr lang="en-US" altLang="zh-CN" dirty="0" err="1"/>
              <a:t>clothings</a:t>
            </a:r>
            <a:r>
              <a:rPr lang="en-US" altLang="zh-CN" dirty="0"/>
              <a:t>, 4K body shapes, 70K background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2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855F0-B192-453F-AD45-DF1C773D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Future Work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BBEE8E-1886-4854-9836-DF9A444F8146}"/>
              </a:ext>
            </a:extLst>
          </p:cNvPr>
          <p:cNvSpPr txBox="1"/>
          <p:nvPr/>
        </p:nvSpPr>
        <p:spPr>
          <a:xfrm>
            <a:off x="933450" y="1690688"/>
            <a:ext cx="10515600" cy="5505244"/>
          </a:xfrm>
          <a:prstGeom prst="rect">
            <a:avLst/>
          </a:prstGeom>
          <a:noFill/>
        </p:spPr>
        <p:txBody>
          <a:bodyPr wrap="square" tIns="36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3D Skeleton Estimation (derived from SMPL directly)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Forecasting Human Dynamics (with Motion Synthesis)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Human Shape Prior (for Human-Object Interaction)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Novel-View Synthesis (for Robotics Vision)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383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2416EA-A28B-4007-B33A-66063EB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65" y="620656"/>
            <a:ext cx="2752725" cy="2381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EBFF88-B034-4933-82E7-77EA494E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02" y="620656"/>
            <a:ext cx="2581275" cy="2466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9B212E-B26D-4BD1-B3CB-1B705236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590" y="622129"/>
            <a:ext cx="2429245" cy="24655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4E943C1-2BC7-4873-B694-086ACFD9B015}"/>
              </a:ext>
            </a:extLst>
          </p:cNvPr>
          <p:cNvSpPr/>
          <p:nvPr/>
        </p:nvSpPr>
        <p:spPr>
          <a:xfrm>
            <a:off x="390478" y="6191140"/>
            <a:ext cx="11411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>
                <a:effectLst/>
              </a:rPr>
              <a:t>Yao, P., Fang, Z., Wu, F., Feng, Y., &amp; Li, J. (2019). </a:t>
            </a:r>
            <a:r>
              <a:rPr lang="en-US" altLang="zh-CN" dirty="0" err="1">
                <a:effectLst/>
              </a:rPr>
              <a:t>DenseBody</a:t>
            </a:r>
            <a:r>
              <a:rPr lang="en-US" altLang="zh-CN" dirty="0">
                <a:effectLst/>
              </a:rPr>
              <a:t>: Directly Regressing Dense 3D Human Pose and Shape From a Single Color Image. Retrieved from https://arxiv.org/pdf/1903.10153.pdf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F88D933-9E48-4B07-A3CE-8AC30B91C32B}"/>
              </a:ext>
            </a:extLst>
          </p:cNvPr>
          <p:cNvSpPr/>
          <p:nvPr/>
        </p:nvSpPr>
        <p:spPr>
          <a:xfrm>
            <a:off x="3490887" y="1415119"/>
            <a:ext cx="1456217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Aligned</a:t>
            </a:r>
            <a:endParaRPr lang="zh-CN" altLang="en-US" sz="16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F1FD673-B06A-492B-8563-7BA13BFDDA45}"/>
              </a:ext>
            </a:extLst>
          </p:cNvPr>
          <p:cNvSpPr/>
          <p:nvPr/>
        </p:nvSpPr>
        <p:spPr>
          <a:xfrm>
            <a:off x="7568375" y="1411550"/>
            <a:ext cx="1456217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UV Mapping</a:t>
            </a:r>
            <a:endParaRPr lang="zh-CN" altLang="en-US" sz="1600" dirty="0"/>
          </a:p>
        </p:txBody>
      </p:sp>
      <p:sp>
        <p:nvSpPr>
          <p:cNvPr id="9" name="AutoShape 4" descr="https://raw.github.com/Lotayou/densebody_pytorch/master/teaser/UV_position_map_0.png">
            <a:extLst>
              <a:ext uri="{FF2B5EF4-FFF2-40B4-BE49-F238E27FC236}">
                <a16:creationId xmlns:a16="http://schemas.microsoft.com/office/drawing/2014/main" id="{55FD886E-542C-42EB-877F-63009B4FAF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://human-pose.mpi-inf.mpg.de/js_viewer/thumbs/072413598_thumb.jpg">
            <a:extLst>
              <a:ext uri="{FF2B5EF4-FFF2-40B4-BE49-F238E27FC236}">
                <a16:creationId xmlns:a16="http://schemas.microsoft.com/office/drawing/2014/main" id="{DC7ECE88-A3B6-4B63-9C4A-EA252DC86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3159"/>
          <a:stretch/>
        </p:blipFill>
        <p:spPr bwMode="auto">
          <a:xfrm>
            <a:off x="970485" y="3276600"/>
            <a:ext cx="2363265" cy="21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梯形 10">
            <a:extLst>
              <a:ext uri="{FF2B5EF4-FFF2-40B4-BE49-F238E27FC236}">
                <a16:creationId xmlns:a16="http://schemas.microsoft.com/office/drawing/2014/main" id="{CF858CDA-94EC-4743-ACC9-90059DB98FE2}"/>
              </a:ext>
            </a:extLst>
          </p:cNvPr>
          <p:cNvSpPr/>
          <p:nvPr/>
        </p:nvSpPr>
        <p:spPr>
          <a:xfrm rot="5400000">
            <a:off x="3400425" y="4210854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748549A1-8727-4B4E-893B-8798865C400A}"/>
              </a:ext>
            </a:extLst>
          </p:cNvPr>
          <p:cNvSpPr/>
          <p:nvPr/>
        </p:nvSpPr>
        <p:spPr>
          <a:xfrm rot="16200000">
            <a:off x="4046756" y="4210853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18" name="箭头: 直角上 17">
            <a:extLst>
              <a:ext uri="{FF2B5EF4-FFF2-40B4-BE49-F238E27FC236}">
                <a16:creationId xmlns:a16="http://schemas.microsoft.com/office/drawing/2014/main" id="{B18F911A-BEDD-4F5C-9AFF-7F24DABAEE1A}"/>
              </a:ext>
            </a:extLst>
          </p:cNvPr>
          <p:cNvSpPr/>
          <p:nvPr/>
        </p:nvSpPr>
        <p:spPr>
          <a:xfrm>
            <a:off x="5181600" y="3116206"/>
            <a:ext cx="5629275" cy="1589144"/>
          </a:xfrm>
          <a:prstGeom prst="bentUpArrow">
            <a:avLst>
              <a:gd name="adj1" fmla="val 25000"/>
              <a:gd name="adj2" fmla="val 25000"/>
              <a:gd name="adj3" fmla="val 39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Training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46F3B3-9AA8-47D2-8229-37BC74EFC0EE}"/>
              </a:ext>
            </a:extLst>
          </p:cNvPr>
          <p:cNvSpPr txBox="1"/>
          <p:nvPr/>
        </p:nvSpPr>
        <p:spPr>
          <a:xfrm>
            <a:off x="9505950" y="285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7C09AE-5F2B-4045-A609-8569B5F65079}"/>
              </a:ext>
            </a:extLst>
          </p:cNvPr>
          <p:cNvSpPr/>
          <p:nvPr/>
        </p:nvSpPr>
        <p:spPr>
          <a:xfrm>
            <a:off x="5744361" y="4965336"/>
            <a:ext cx="51523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No 3D details! No Texture!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矩形: 圆角 1044">
            <a:extLst>
              <a:ext uri="{FF2B5EF4-FFF2-40B4-BE49-F238E27FC236}">
                <a16:creationId xmlns:a16="http://schemas.microsoft.com/office/drawing/2014/main" id="{93217257-69EF-4DF1-9AE7-1DA65F90DFD3}"/>
              </a:ext>
            </a:extLst>
          </p:cNvPr>
          <p:cNvSpPr/>
          <p:nvPr/>
        </p:nvSpPr>
        <p:spPr>
          <a:xfrm>
            <a:off x="178180" y="342900"/>
            <a:ext cx="5880676" cy="28098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BFF88-B034-4933-82E7-77EA494E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32" y="858925"/>
            <a:ext cx="1935151" cy="1849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9B212E-B26D-4BD1-B3CB-1B705236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59" y="515163"/>
            <a:ext cx="2429245" cy="2465502"/>
          </a:xfrm>
          <a:prstGeom prst="rect">
            <a:avLst/>
          </a:prstGeom>
          <a:ln w="92075">
            <a:solidFill>
              <a:schemeClr val="accent1"/>
            </a:solidFill>
          </a:ln>
          <a:scene3d>
            <a:camera prst="isometricRightUp"/>
            <a:lightRig rig="threePt" dir="t"/>
          </a:scene3d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F88D933-9E48-4B07-A3CE-8AC30B91C32B}"/>
              </a:ext>
            </a:extLst>
          </p:cNvPr>
          <p:cNvSpPr/>
          <p:nvPr/>
        </p:nvSpPr>
        <p:spPr>
          <a:xfrm>
            <a:off x="6105831" y="1528191"/>
            <a:ext cx="920600" cy="510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Aligned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F1FD673-B06A-492B-8563-7BA13BFDDA45}"/>
              </a:ext>
            </a:extLst>
          </p:cNvPr>
          <p:cNvSpPr/>
          <p:nvPr/>
        </p:nvSpPr>
        <p:spPr>
          <a:xfrm>
            <a:off x="9058275" y="1620540"/>
            <a:ext cx="1226584" cy="46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sp>
        <p:nvSpPr>
          <p:cNvPr id="9" name="AutoShape 4" descr="https://raw.github.com/Lotayou/densebody_pytorch/master/teaser/UV_position_map_0.png">
            <a:extLst>
              <a:ext uri="{FF2B5EF4-FFF2-40B4-BE49-F238E27FC236}">
                <a16:creationId xmlns:a16="http://schemas.microsoft.com/office/drawing/2014/main" id="{55FD886E-542C-42EB-877F-63009B4FAF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F858CDA-94EC-4743-ACC9-90059DB98FE2}"/>
              </a:ext>
            </a:extLst>
          </p:cNvPr>
          <p:cNvSpPr/>
          <p:nvPr/>
        </p:nvSpPr>
        <p:spPr>
          <a:xfrm rot="5400000">
            <a:off x="1550128" y="4992574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748549A1-8727-4B4E-893B-8798865C400A}"/>
              </a:ext>
            </a:extLst>
          </p:cNvPr>
          <p:cNvSpPr/>
          <p:nvPr/>
        </p:nvSpPr>
        <p:spPr>
          <a:xfrm rot="16200000">
            <a:off x="2196459" y="4992573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18" name="箭头: 直角上 17">
            <a:extLst>
              <a:ext uri="{FF2B5EF4-FFF2-40B4-BE49-F238E27FC236}">
                <a16:creationId xmlns:a16="http://schemas.microsoft.com/office/drawing/2014/main" id="{B18F911A-BEDD-4F5C-9AFF-7F24DABAEE1A}"/>
              </a:ext>
            </a:extLst>
          </p:cNvPr>
          <p:cNvSpPr/>
          <p:nvPr/>
        </p:nvSpPr>
        <p:spPr>
          <a:xfrm>
            <a:off x="3278297" y="2877863"/>
            <a:ext cx="8266003" cy="2617355"/>
          </a:xfrm>
          <a:prstGeom prst="bentUpArrow">
            <a:avLst>
              <a:gd name="adj1" fmla="val 11136"/>
              <a:gd name="adj2" fmla="val 12973"/>
              <a:gd name="adj3" fmla="val 19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Training</a:t>
            </a:r>
            <a:endParaRPr lang="zh-CN" altLang="en-US" dirty="0"/>
          </a:p>
        </p:txBody>
      </p:sp>
      <p:pic>
        <p:nvPicPr>
          <p:cNvPr id="16" name="Picture 8" descr="http://human-pose.mpi-inf.mpg.de/js_viewer/thumbs/072413598_thumb.jpg">
            <a:extLst>
              <a:ext uri="{FF2B5EF4-FFF2-40B4-BE49-F238E27FC236}">
                <a16:creationId xmlns:a16="http://schemas.microsoft.com/office/drawing/2014/main" id="{394CB764-BEB6-4493-86C4-70951B8EC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3159"/>
          <a:stretch/>
        </p:blipFill>
        <p:spPr bwMode="auto">
          <a:xfrm>
            <a:off x="178180" y="4587631"/>
            <a:ext cx="1607351" cy="14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94E9976E-29EE-48A7-8F31-56C12284CFDC}"/>
              </a:ext>
            </a:extLst>
          </p:cNvPr>
          <p:cNvSpPr/>
          <p:nvPr/>
        </p:nvSpPr>
        <p:spPr>
          <a:xfrm>
            <a:off x="3000965" y="1577600"/>
            <a:ext cx="1726141" cy="461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Deform</a:t>
            </a:r>
            <a:endParaRPr lang="zh-CN" altLang="en-US" sz="1200" dirty="0"/>
          </a:p>
        </p:txBody>
      </p:sp>
      <p:pic>
        <p:nvPicPr>
          <p:cNvPr id="1035" name="图片 1034">
            <a:extLst>
              <a:ext uri="{FF2B5EF4-FFF2-40B4-BE49-F238E27FC236}">
                <a16:creationId xmlns:a16="http://schemas.microsoft.com/office/drawing/2014/main" id="{821825A5-CE3C-4F60-BD97-070AE3CF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91" y="926567"/>
            <a:ext cx="1007069" cy="1849461"/>
          </a:xfrm>
          <a:prstGeom prst="rect">
            <a:avLst/>
          </a:prstGeom>
        </p:spPr>
      </p:pic>
      <p:pic>
        <p:nvPicPr>
          <p:cNvPr id="1036" name="图片 1035">
            <a:extLst>
              <a:ext uri="{FF2B5EF4-FFF2-40B4-BE49-F238E27FC236}">
                <a16:creationId xmlns:a16="http://schemas.microsoft.com/office/drawing/2014/main" id="{C2E2682C-C7FC-4A92-9BC4-102317E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081" y="858926"/>
            <a:ext cx="1169745" cy="1849461"/>
          </a:xfrm>
          <a:prstGeom prst="rect">
            <a:avLst/>
          </a:prstGeom>
        </p:spPr>
      </p:pic>
      <p:sp>
        <p:nvSpPr>
          <p:cNvPr id="1038" name="文本框 1037">
            <a:extLst>
              <a:ext uri="{FF2B5EF4-FFF2-40B4-BE49-F238E27FC236}">
                <a16:creationId xmlns:a16="http://schemas.microsoft.com/office/drawing/2014/main" id="{F93541D5-53D4-4808-BE04-3DB4ABBB8E22}"/>
              </a:ext>
            </a:extLst>
          </p:cNvPr>
          <p:cNvSpPr txBox="1"/>
          <p:nvPr/>
        </p:nvSpPr>
        <p:spPr>
          <a:xfrm>
            <a:off x="3294117" y="1393321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Unsupervised</a:t>
            </a:r>
            <a:endParaRPr lang="zh-CN" altLang="en-US" sz="12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ACA35FD-295B-49E4-A5B3-712D9F979859}"/>
              </a:ext>
            </a:extLst>
          </p:cNvPr>
          <p:cNvSpPr txBox="1"/>
          <p:nvPr/>
        </p:nvSpPr>
        <p:spPr>
          <a:xfrm>
            <a:off x="343908" y="581927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Naked Body</a:t>
            </a:r>
            <a:endParaRPr lang="zh-CN" altLang="en-US" sz="12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5B5A5F9-D1CE-4F97-90F7-88CC31F0B8F2}"/>
              </a:ext>
            </a:extLst>
          </p:cNvPr>
          <p:cNvSpPr txBox="1"/>
          <p:nvPr/>
        </p:nvSpPr>
        <p:spPr>
          <a:xfrm>
            <a:off x="4774081" y="531010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Body</a:t>
            </a:r>
            <a:endParaRPr lang="zh-CN" altLang="en-US" sz="12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3B8F0CB-6444-46F5-917A-C2FA3811E87D}"/>
              </a:ext>
            </a:extLst>
          </p:cNvPr>
          <p:cNvSpPr txBox="1"/>
          <p:nvPr/>
        </p:nvSpPr>
        <p:spPr>
          <a:xfrm>
            <a:off x="1378436" y="320118"/>
            <a:ext cx="36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Middle-Level Details Recovery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C4A1D2-3D66-4863-91D1-C53F2A102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357" y="959056"/>
            <a:ext cx="1034696" cy="1816972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21" name="星形: 四角 20">
            <a:extLst>
              <a:ext uri="{FF2B5EF4-FFF2-40B4-BE49-F238E27FC236}">
                <a16:creationId xmlns:a16="http://schemas.microsoft.com/office/drawing/2014/main" id="{7C6EB59A-BC99-450B-8E3D-7312C63C7642}"/>
              </a:ext>
            </a:extLst>
          </p:cNvPr>
          <p:cNvSpPr/>
          <p:nvPr/>
        </p:nvSpPr>
        <p:spPr>
          <a:xfrm>
            <a:off x="1429705" y="1691080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B0CC48-5972-4FC0-9E95-B33150798F8B}"/>
              </a:ext>
            </a:extLst>
          </p:cNvPr>
          <p:cNvSpPr txBox="1"/>
          <p:nvPr/>
        </p:nvSpPr>
        <p:spPr>
          <a:xfrm>
            <a:off x="1600760" y="601312"/>
            <a:ext cx="1534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Boundary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7544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264610-1909-4F37-9306-06059127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2" r="27528"/>
          <a:stretch/>
        </p:blipFill>
        <p:spPr>
          <a:xfrm>
            <a:off x="4693012" y="75521"/>
            <a:ext cx="2585415" cy="5900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B88397-5262-4532-8CB6-2DFA2EA95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r="27988"/>
          <a:stretch/>
        </p:blipFill>
        <p:spPr>
          <a:xfrm>
            <a:off x="14843" y="279624"/>
            <a:ext cx="2507548" cy="5695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999555-EC2F-4BD2-9B0A-C226778869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8" r="31063"/>
          <a:stretch/>
        </p:blipFill>
        <p:spPr>
          <a:xfrm>
            <a:off x="9714273" y="-186336"/>
            <a:ext cx="2322994" cy="6161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418E05-30F7-4468-A86A-AF6378F53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61" y="251049"/>
            <a:ext cx="2362200" cy="5724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6BD069-4344-4BD2-9210-FE8C99412A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97"/>
          <a:stretch/>
        </p:blipFill>
        <p:spPr>
          <a:xfrm>
            <a:off x="7055212" y="227273"/>
            <a:ext cx="2581802" cy="57245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4C9014-12C7-4834-B2D9-59A20E1D7F97}"/>
              </a:ext>
            </a:extLst>
          </p:cNvPr>
          <p:cNvSpPr/>
          <p:nvPr/>
        </p:nvSpPr>
        <p:spPr>
          <a:xfrm>
            <a:off x="3568861" y="251050"/>
            <a:ext cx="4823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mean- value coordinates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6DF148-7FA3-4E03-9AB5-4F65676BC2EA}"/>
              </a:ext>
            </a:extLst>
          </p:cNvPr>
          <p:cNvSpPr/>
          <p:nvPr/>
        </p:nvSpPr>
        <p:spPr>
          <a:xfrm>
            <a:off x="746751" y="6261395"/>
            <a:ext cx="10467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M. S. Floater. Mean value coordinates. Computer aided geometric design, 20(1):19–27, 2003</a:t>
            </a:r>
          </a:p>
        </p:txBody>
      </p:sp>
    </p:spTree>
    <p:extLst>
      <p:ext uri="{BB962C8B-B14F-4D97-AF65-F5344CB8AC3E}">
        <p14:creationId xmlns:p14="http://schemas.microsoft.com/office/powerpoint/2010/main" val="354395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5712D6-8DF9-4328-9615-07C1FD0B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137" y="1223429"/>
            <a:ext cx="3996791" cy="47552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767F70-EBE9-48F7-9378-3E82FE43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19" y="1499419"/>
            <a:ext cx="3780181" cy="44792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264610-1909-4F37-9306-06059127D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2" r="27528"/>
          <a:stretch/>
        </p:blipFill>
        <p:spPr>
          <a:xfrm>
            <a:off x="5807202" y="-62741"/>
            <a:ext cx="2585415" cy="5900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B88397-5262-4532-8CB6-2DFA2EA95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r="27988"/>
          <a:stretch/>
        </p:blipFill>
        <p:spPr>
          <a:xfrm>
            <a:off x="0" y="141361"/>
            <a:ext cx="2507548" cy="56959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4C9014-12C7-4834-B2D9-59A20E1D7F97}"/>
              </a:ext>
            </a:extLst>
          </p:cNvPr>
          <p:cNvSpPr/>
          <p:nvPr/>
        </p:nvSpPr>
        <p:spPr>
          <a:xfrm>
            <a:off x="3568861" y="251050"/>
            <a:ext cx="4823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mean- value coordinates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6DF148-7FA3-4E03-9AB5-4F65676BC2EA}"/>
              </a:ext>
            </a:extLst>
          </p:cNvPr>
          <p:cNvSpPr/>
          <p:nvPr/>
        </p:nvSpPr>
        <p:spPr>
          <a:xfrm>
            <a:off x="746751" y="6261395"/>
            <a:ext cx="10467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M. S. Floater. Mean value coordinates. Computer aided geometric design, 20(1):19–27, 2003</a:t>
            </a:r>
          </a:p>
        </p:txBody>
      </p:sp>
    </p:spTree>
    <p:extLst>
      <p:ext uri="{BB962C8B-B14F-4D97-AF65-F5344CB8AC3E}">
        <p14:creationId xmlns:p14="http://schemas.microsoft.com/office/powerpoint/2010/main" val="398265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BA29F-FFBB-41B2-B93D-6809C31D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36" y="127820"/>
            <a:ext cx="6056364" cy="6158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D5202-EFC1-46D3-BCD9-90D40656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2" y="57149"/>
            <a:ext cx="62293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0F1326-0706-4E7F-A4E9-536A77BA6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2" y="400050"/>
            <a:ext cx="5934075" cy="5934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A37D86-CD30-4FF8-BEEF-4D64A4A1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400051"/>
            <a:ext cx="5934074" cy="5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6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矩形: 圆角 1044">
            <a:extLst>
              <a:ext uri="{FF2B5EF4-FFF2-40B4-BE49-F238E27FC236}">
                <a16:creationId xmlns:a16="http://schemas.microsoft.com/office/drawing/2014/main" id="{93217257-69EF-4DF1-9AE7-1DA65F90DFD3}"/>
              </a:ext>
            </a:extLst>
          </p:cNvPr>
          <p:cNvSpPr/>
          <p:nvPr/>
        </p:nvSpPr>
        <p:spPr>
          <a:xfrm>
            <a:off x="178180" y="342900"/>
            <a:ext cx="5880676" cy="28098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BFF88-B034-4933-82E7-77EA494E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32" y="858925"/>
            <a:ext cx="1935151" cy="1849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9B212E-B26D-4BD1-B3CB-1B705236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59" y="515163"/>
            <a:ext cx="2429245" cy="2465502"/>
          </a:xfrm>
          <a:prstGeom prst="rect">
            <a:avLst/>
          </a:prstGeom>
          <a:ln w="92075">
            <a:solidFill>
              <a:schemeClr val="accent1"/>
            </a:solidFill>
          </a:ln>
          <a:scene3d>
            <a:camera prst="isometricRightUp"/>
            <a:lightRig rig="threePt" dir="t"/>
          </a:scene3d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F88D933-9E48-4B07-A3CE-8AC30B91C32B}"/>
              </a:ext>
            </a:extLst>
          </p:cNvPr>
          <p:cNvSpPr/>
          <p:nvPr/>
        </p:nvSpPr>
        <p:spPr>
          <a:xfrm>
            <a:off x="6105831" y="1528191"/>
            <a:ext cx="920600" cy="510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Aligned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F1FD673-B06A-492B-8563-7BA13BFDDA45}"/>
              </a:ext>
            </a:extLst>
          </p:cNvPr>
          <p:cNvSpPr/>
          <p:nvPr/>
        </p:nvSpPr>
        <p:spPr>
          <a:xfrm>
            <a:off x="9058275" y="1620540"/>
            <a:ext cx="1226584" cy="46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sp>
        <p:nvSpPr>
          <p:cNvPr id="9" name="AutoShape 4" descr="https://raw.github.com/Lotayou/densebody_pytorch/master/teaser/UV_position_map_0.png">
            <a:extLst>
              <a:ext uri="{FF2B5EF4-FFF2-40B4-BE49-F238E27FC236}">
                <a16:creationId xmlns:a16="http://schemas.microsoft.com/office/drawing/2014/main" id="{55FD886E-542C-42EB-877F-63009B4FAF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F858CDA-94EC-4743-ACC9-90059DB98FE2}"/>
              </a:ext>
            </a:extLst>
          </p:cNvPr>
          <p:cNvSpPr/>
          <p:nvPr/>
        </p:nvSpPr>
        <p:spPr>
          <a:xfrm rot="5400000">
            <a:off x="1550128" y="4992574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748549A1-8727-4B4E-893B-8798865C400A}"/>
              </a:ext>
            </a:extLst>
          </p:cNvPr>
          <p:cNvSpPr/>
          <p:nvPr/>
        </p:nvSpPr>
        <p:spPr>
          <a:xfrm rot="16200000">
            <a:off x="2196459" y="4992573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18" name="箭头: 直角上 17">
            <a:extLst>
              <a:ext uri="{FF2B5EF4-FFF2-40B4-BE49-F238E27FC236}">
                <a16:creationId xmlns:a16="http://schemas.microsoft.com/office/drawing/2014/main" id="{B18F911A-BEDD-4F5C-9AFF-7F24DABAEE1A}"/>
              </a:ext>
            </a:extLst>
          </p:cNvPr>
          <p:cNvSpPr/>
          <p:nvPr/>
        </p:nvSpPr>
        <p:spPr>
          <a:xfrm>
            <a:off x="3278297" y="2877863"/>
            <a:ext cx="8266003" cy="2617355"/>
          </a:xfrm>
          <a:prstGeom prst="bentUpArrow">
            <a:avLst>
              <a:gd name="adj1" fmla="val 11136"/>
              <a:gd name="adj2" fmla="val 12973"/>
              <a:gd name="adj3" fmla="val 19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Training</a:t>
            </a:r>
            <a:endParaRPr lang="zh-CN" altLang="en-US" dirty="0"/>
          </a:p>
        </p:txBody>
      </p:sp>
      <p:pic>
        <p:nvPicPr>
          <p:cNvPr id="16" name="Picture 8" descr="http://human-pose.mpi-inf.mpg.de/js_viewer/thumbs/072413598_thumb.jpg">
            <a:extLst>
              <a:ext uri="{FF2B5EF4-FFF2-40B4-BE49-F238E27FC236}">
                <a16:creationId xmlns:a16="http://schemas.microsoft.com/office/drawing/2014/main" id="{394CB764-BEB6-4493-86C4-70951B8EC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3159"/>
          <a:stretch/>
        </p:blipFill>
        <p:spPr bwMode="auto">
          <a:xfrm>
            <a:off x="178180" y="4587631"/>
            <a:ext cx="1607351" cy="14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94E9976E-29EE-48A7-8F31-56C12284CFDC}"/>
              </a:ext>
            </a:extLst>
          </p:cNvPr>
          <p:cNvSpPr/>
          <p:nvPr/>
        </p:nvSpPr>
        <p:spPr>
          <a:xfrm>
            <a:off x="3000965" y="1577600"/>
            <a:ext cx="1726141" cy="461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Deform</a:t>
            </a:r>
            <a:endParaRPr lang="zh-CN" altLang="en-US" sz="1200" dirty="0"/>
          </a:p>
        </p:txBody>
      </p:sp>
      <p:pic>
        <p:nvPicPr>
          <p:cNvPr id="1035" name="图片 1034">
            <a:extLst>
              <a:ext uri="{FF2B5EF4-FFF2-40B4-BE49-F238E27FC236}">
                <a16:creationId xmlns:a16="http://schemas.microsoft.com/office/drawing/2014/main" id="{821825A5-CE3C-4F60-BD97-070AE3CF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91" y="926567"/>
            <a:ext cx="1007069" cy="1849461"/>
          </a:xfrm>
          <a:prstGeom prst="rect">
            <a:avLst/>
          </a:prstGeom>
        </p:spPr>
      </p:pic>
      <p:pic>
        <p:nvPicPr>
          <p:cNvPr id="1036" name="图片 1035">
            <a:extLst>
              <a:ext uri="{FF2B5EF4-FFF2-40B4-BE49-F238E27FC236}">
                <a16:creationId xmlns:a16="http://schemas.microsoft.com/office/drawing/2014/main" id="{C2E2682C-C7FC-4A92-9BC4-102317E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081" y="858926"/>
            <a:ext cx="1169745" cy="1849461"/>
          </a:xfrm>
          <a:prstGeom prst="rect">
            <a:avLst/>
          </a:prstGeom>
        </p:spPr>
      </p:pic>
      <p:sp>
        <p:nvSpPr>
          <p:cNvPr id="1038" name="文本框 1037">
            <a:extLst>
              <a:ext uri="{FF2B5EF4-FFF2-40B4-BE49-F238E27FC236}">
                <a16:creationId xmlns:a16="http://schemas.microsoft.com/office/drawing/2014/main" id="{F93541D5-53D4-4808-BE04-3DB4ABBB8E22}"/>
              </a:ext>
            </a:extLst>
          </p:cNvPr>
          <p:cNvSpPr txBox="1"/>
          <p:nvPr/>
        </p:nvSpPr>
        <p:spPr>
          <a:xfrm>
            <a:off x="3294117" y="1393321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Unsupervised</a:t>
            </a:r>
            <a:endParaRPr lang="zh-CN" altLang="en-US" sz="12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ACA35FD-295B-49E4-A5B3-712D9F979859}"/>
              </a:ext>
            </a:extLst>
          </p:cNvPr>
          <p:cNvSpPr txBox="1"/>
          <p:nvPr/>
        </p:nvSpPr>
        <p:spPr>
          <a:xfrm>
            <a:off x="343908" y="581927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Naked Body</a:t>
            </a:r>
            <a:endParaRPr lang="zh-CN" altLang="en-US" sz="12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5B5A5F9-D1CE-4F97-90F7-88CC31F0B8F2}"/>
              </a:ext>
            </a:extLst>
          </p:cNvPr>
          <p:cNvSpPr txBox="1"/>
          <p:nvPr/>
        </p:nvSpPr>
        <p:spPr>
          <a:xfrm>
            <a:off x="4774081" y="531010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Body</a:t>
            </a:r>
            <a:endParaRPr lang="zh-CN" altLang="en-US" sz="12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3B8F0CB-6444-46F5-917A-C2FA3811E87D}"/>
              </a:ext>
            </a:extLst>
          </p:cNvPr>
          <p:cNvSpPr txBox="1"/>
          <p:nvPr/>
        </p:nvSpPr>
        <p:spPr>
          <a:xfrm>
            <a:off x="1378436" y="320118"/>
            <a:ext cx="36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Middle-Level Details Recovery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C4A1D2-3D66-4863-91D1-C53F2A102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357" y="959056"/>
            <a:ext cx="1034696" cy="1816972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21" name="星形: 四角 20">
            <a:extLst>
              <a:ext uri="{FF2B5EF4-FFF2-40B4-BE49-F238E27FC236}">
                <a16:creationId xmlns:a16="http://schemas.microsoft.com/office/drawing/2014/main" id="{7C6EB59A-BC99-450B-8E3D-7312C63C7642}"/>
              </a:ext>
            </a:extLst>
          </p:cNvPr>
          <p:cNvSpPr/>
          <p:nvPr/>
        </p:nvSpPr>
        <p:spPr>
          <a:xfrm>
            <a:off x="1429705" y="1691080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B0CC48-5972-4FC0-9E95-B33150798F8B}"/>
              </a:ext>
            </a:extLst>
          </p:cNvPr>
          <p:cNvSpPr txBox="1"/>
          <p:nvPr/>
        </p:nvSpPr>
        <p:spPr>
          <a:xfrm>
            <a:off x="1600760" y="601312"/>
            <a:ext cx="1534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Boundary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45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3F2C821-D2D4-4734-8834-926EC2127BD2}"/>
              </a:ext>
            </a:extLst>
          </p:cNvPr>
          <p:cNvSpPr/>
          <p:nvPr/>
        </p:nvSpPr>
        <p:spPr>
          <a:xfrm>
            <a:off x="178180" y="342900"/>
            <a:ext cx="5880676" cy="28098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2AEECD-B981-4834-85E5-81568CF3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093" y="430609"/>
            <a:ext cx="2465502" cy="2465502"/>
          </a:xfrm>
          <a:prstGeom prst="rect">
            <a:avLst/>
          </a:prstGeom>
          <a:ln w="136525">
            <a:solidFill>
              <a:schemeClr val="accent4"/>
            </a:solidFill>
          </a:ln>
          <a:scene3d>
            <a:camera prst="isometricRightUp"/>
            <a:lightRig rig="threePt" dir="t"/>
          </a:scene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EBFF88-B034-4933-82E7-77EA494E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78" y="808009"/>
            <a:ext cx="1935151" cy="1849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9B212E-B26D-4BD1-B3CB-1B705236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159" y="515163"/>
            <a:ext cx="2429245" cy="2465502"/>
          </a:xfrm>
          <a:prstGeom prst="rect">
            <a:avLst/>
          </a:prstGeom>
          <a:ln w="92075">
            <a:solidFill>
              <a:schemeClr val="accent1"/>
            </a:solidFill>
          </a:ln>
          <a:scene3d>
            <a:camera prst="isometricRightUp"/>
            <a:lightRig rig="threePt" dir="t"/>
          </a:scene3d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F88D933-9E48-4B07-A3CE-8AC30B91C32B}"/>
              </a:ext>
            </a:extLst>
          </p:cNvPr>
          <p:cNvSpPr/>
          <p:nvPr/>
        </p:nvSpPr>
        <p:spPr>
          <a:xfrm>
            <a:off x="5973817" y="1620540"/>
            <a:ext cx="863777" cy="50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Aligned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F1FD673-B06A-492B-8563-7BA13BFDDA45}"/>
              </a:ext>
            </a:extLst>
          </p:cNvPr>
          <p:cNvSpPr/>
          <p:nvPr/>
        </p:nvSpPr>
        <p:spPr>
          <a:xfrm>
            <a:off x="8581479" y="1620540"/>
            <a:ext cx="1703380" cy="46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sp>
        <p:nvSpPr>
          <p:cNvPr id="9" name="AutoShape 4" descr="https://raw.github.com/Lotayou/densebody_pytorch/master/teaser/UV_position_map_0.png">
            <a:extLst>
              <a:ext uri="{FF2B5EF4-FFF2-40B4-BE49-F238E27FC236}">
                <a16:creationId xmlns:a16="http://schemas.microsoft.com/office/drawing/2014/main" id="{55FD886E-542C-42EB-877F-63009B4FAF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F858CDA-94EC-4743-ACC9-90059DB98FE2}"/>
              </a:ext>
            </a:extLst>
          </p:cNvPr>
          <p:cNvSpPr/>
          <p:nvPr/>
        </p:nvSpPr>
        <p:spPr>
          <a:xfrm rot="5400000">
            <a:off x="1550128" y="4992574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748549A1-8727-4B4E-893B-8798865C400A}"/>
              </a:ext>
            </a:extLst>
          </p:cNvPr>
          <p:cNvSpPr/>
          <p:nvPr/>
        </p:nvSpPr>
        <p:spPr>
          <a:xfrm rot="16200000">
            <a:off x="2196459" y="4992573"/>
            <a:ext cx="1456217" cy="64633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18" name="箭头: 直角上 17">
            <a:extLst>
              <a:ext uri="{FF2B5EF4-FFF2-40B4-BE49-F238E27FC236}">
                <a16:creationId xmlns:a16="http://schemas.microsoft.com/office/drawing/2014/main" id="{B18F911A-BEDD-4F5C-9AFF-7F24DABAEE1A}"/>
              </a:ext>
            </a:extLst>
          </p:cNvPr>
          <p:cNvSpPr/>
          <p:nvPr/>
        </p:nvSpPr>
        <p:spPr>
          <a:xfrm>
            <a:off x="3278297" y="2877863"/>
            <a:ext cx="8266003" cy="2617355"/>
          </a:xfrm>
          <a:prstGeom prst="bentUpArrow">
            <a:avLst>
              <a:gd name="adj1" fmla="val 11136"/>
              <a:gd name="adj2" fmla="val 12973"/>
              <a:gd name="adj3" fmla="val 19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Training</a:t>
            </a:r>
            <a:endParaRPr lang="zh-CN" altLang="en-US" dirty="0"/>
          </a:p>
        </p:txBody>
      </p:sp>
      <p:pic>
        <p:nvPicPr>
          <p:cNvPr id="16" name="Picture 8" descr="http://human-pose.mpi-inf.mpg.de/js_viewer/thumbs/072413598_thumb.jpg">
            <a:extLst>
              <a:ext uri="{FF2B5EF4-FFF2-40B4-BE49-F238E27FC236}">
                <a16:creationId xmlns:a16="http://schemas.microsoft.com/office/drawing/2014/main" id="{394CB764-BEB6-4493-86C4-70951B8EC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3159"/>
          <a:stretch/>
        </p:blipFill>
        <p:spPr bwMode="auto">
          <a:xfrm>
            <a:off x="178180" y="4587631"/>
            <a:ext cx="1607351" cy="14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820FAF-8F3F-4536-A773-4462EA276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629" y="3137955"/>
            <a:ext cx="1609450" cy="16187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922CA0-75F4-4C16-B710-AFEA04DEF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237" y="3144068"/>
            <a:ext cx="1747838" cy="1606489"/>
          </a:xfrm>
          <a:prstGeom prst="rect">
            <a:avLst/>
          </a:prstGeom>
        </p:spPr>
      </p:pic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F2FC9C59-F0F0-43AD-ADCF-29AF68B942D9}"/>
              </a:ext>
            </a:extLst>
          </p:cNvPr>
          <p:cNvSpPr/>
          <p:nvPr/>
        </p:nvSpPr>
        <p:spPr>
          <a:xfrm>
            <a:off x="5753100" y="3812128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C450BD5B-2350-4D6C-BD71-ED8212E091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74045" y="2670368"/>
            <a:ext cx="2659713" cy="702800"/>
          </a:xfrm>
          <a:prstGeom prst="curvedConnector3">
            <a:avLst>
              <a:gd name="adj1" fmla="val 63967"/>
            </a:avLst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070B19C6-A930-4067-8699-3EB3D370BD9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7094112" y="2470712"/>
            <a:ext cx="480485" cy="854000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梯形 41">
            <a:extLst>
              <a:ext uri="{FF2B5EF4-FFF2-40B4-BE49-F238E27FC236}">
                <a16:creationId xmlns:a16="http://schemas.microsoft.com/office/drawing/2014/main" id="{4EB6E545-D3E8-4E57-AFF6-74F16EAAC9BB}"/>
              </a:ext>
            </a:extLst>
          </p:cNvPr>
          <p:cNvSpPr/>
          <p:nvPr/>
        </p:nvSpPr>
        <p:spPr>
          <a:xfrm rot="5400000">
            <a:off x="7482857" y="3545282"/>
            <a:ext cx="1456217" cy="799452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梯形 42">
            <a:extLst>
              <a:ext uri="{FF2B5EF4-FFF2-40B4-BE49-F238E27FC236}">
                <a16:creationId xmlns:a16="http://schemas.microsoft.com/office/drawing/2014/main" id="{26596D78-EA16-473E-98BA-80B6FD9897A5}"/>
              </a:ext>
            </a:extLst>
          </p:cNvPr>
          <p:cNvSpPr/>
          <p:nvPr/>
        </p:nvSpPr>
        <p:spPr>
          <a:xfrm rot="16200000">
            <a:off x="8282310" y="3545281"/>
            <a:ext cx="1456217" cy="799452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箭头: 直角上 43">
            <a:extLst>
              <a:ext uri="{FF2B5EF4-FFF2-40B4-BE49-F238E27FC236}">
                <a16:creationId xmlns:a16="http://schemas.microsoft.com/office/drawing/2014/main" id="{5D13308A-744D-4DB3-85C6-2DEED47678BC}"/>
              </a:ext>
            </a:extLst>
          </p:cNvPr>
          <p:cNvSpPr/>
          <p:nvPr/>
        </p:nvSpPr>
        <p:spPr>
          <a:xfrm>
            <a:off x="9379429" y="2810729"/>
            <a:ext cx="646332" cy="1494984"/>
          </a:xfrm>
          <a:prstGeom prst="bentUpArrow">
            <a:avLst>
              <a:gd name="adj1" fmla="val 21561"/>
              <a:gd name="adj2" fmla="val 36686"/>
              <a:gd name="adj3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1F945C47-273F-4982-A1CA-FCBDC8F03D78}"/>
              </a:ext>
            </a:extLst>
          </p:cNvPr>
          <p:cNvSpPr txBox="1"/>
          <p:nvPr/>
        </p:nvSpPr>
        <p:spPr>
          <a:xfrm>
            <a:off x="7947979" y="3429000"/>
            <a:ext cx="140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Semantic conditioned </a:t>
            </a:r>
            <a:r>
              <a:rPr lang="en-US" altLang="zh-CN" dirty="0" err="1"/>
              <a:t>inpainter</a:t>
            </a:r>
            <a:endParaRPr lang="zh-CN" altLang="en-US" dirty="0"/>
          </a:p>
        </p:txBody>
      </p:sp>
      <p:sp>
        <p:nvSpPr>
          <p:cNvPr id="1034" name="矩形 1033">
            <a:extLst>
              <a:ext uri="{FF2B5EF4-FFF2-40B4-BE49-F238E27FC236}">
                <a16:creationId xmlns:a16="http://schemas.microsoft.com/office/drawing/2014/main" id="{B8544FBE-FE0D-42A2-902C-643560BE09AF}"/>
              </a:ext>
            </a:extLst>
          </p:cNvPr>
          <p:cNvSpPr/>
          <p:nvPr/>
        </p:nvSpPr>
        <p:spPr>
          <a:xfrm>
            <a:off x="9309526" y="-143896"/>
            <a:ext cx="492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37" name="图片 1036">
            <a:extLst>
              <a:ext uri="{FF2B5EF4-FFF2-40B4-BE49-F238E27FC236}">
                <a16:creationId xmlns:a16="http://schemas.microsoft.com/office/drawing/2014/main" id="{95CAADA1-9DE7-4D49-B7AB-EAAFD878F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084" y="3232621"/>
            <a:ext cx="803372" cy="1222258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35C8B06-3415-4126-BA02-DEFABDC4CEAC}"/>
              </a:ext>
            </a:extLst>
          </p:cNvPr>
          <p:cNvSpPr txBox="1"/>
          <p:nvPr/>
        </p:nvSpPr>
        <p:spPr>
          <a:xfrm>
            <a:off x="2254534" y="2533729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Parsing</a:t>
            </a:r>
            <a:endParaRPr lang="zh-CN" altLang="en-US" sz="1200" b="1" dirty="0"/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8E17F448-CF68-4511-9F9A-3AE8B4EDC660}"/>
              </a:ext>
            </a:extLst>
          </p:cNvPr>
          <p:cNvSpPr/>
          <p:nvPr/>
        </p:nvSpPr>
        <p:spPr>
          <a:xfrm>
            <a:off x="2763180" y="3498504"/>
            <a:ext cx="1135494" cy="46720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UV Mapping</a:t>
            </a:r>
            <a:endParaRPr lang="zh-CN" altLang="en-US" sz="1200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8C8E6B31-0673-4A64-9180-C35753B5F8A8}"/>
              </a:ext>
            </a:extLst>
          </p:cNvPr>
          <p:cNvSpPr/>
          <p:nvPr/>
        </p:nvSpPr>
        <p:spPr>
          <a:xfrm>
            <a:off x="3000965" y="1577600"/>
            <a:ext cx="1726141" cy="461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Deform</a:t>
            </a:r>
            <a:endParaRPr lang="zh-CN" altLang="en-US" sz="12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78141E2-B5AC-4FD7-9C87-E55E1D1A5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91" y="926567"/>
            <a:ext cx="1007069" cy="184946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F65009-DDC5-49A9-A6E9-6F8F0FD63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081" y="858926"/>
            <a:ext cx="1169745" cy="184946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80D8343-5CA2-4FA0-9916-B7EDA0D64DCE}"/>
              </a:ext>
            </a:extLst>
          </p:cNvPr>
          <p:cNvSpPr txBox="1"/>
          <p:nvPr/>
        </p:nvSpPr>
        <p:spPr>
          <a:xfrm>
            <a:off x="3294117" y="1393321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Unsupervised</a:t>
            </a:r>
            <a:endParaRPr lang="zh-CN" altLang="en-US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0DCD811-A71D-45B1-9AB2-D8555A5B0D47}"/>
              </a:ext>
            </a:extLst>
          </p:cNvPr>
          <p:cNvSpPr txBox="1"/>
          <p:nvPr/>
        </p:nvSpPr>
        <p:spPr>
          <a:xfrm>
            <a:off x="343908" y="581927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Naked Body</a:t>
            </a:r>
            <a:endParaRPr lang="zh-CN" altLang="en-US" sz="12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9634FFB-1A93-4A2B-A861-FBBC7AB2C925}"/>
              </a:ext>
            </a:extLst>
          </p:cNvPr>
          <p:cNvSpPr txBox="1"/>
          <p:nvPr/>
        </p:nvSpPr>
        <p:spPr>
          <a:xfrm>
            <a:off x="4774081" y="531010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Body</a:t>
            </a:r>
            <a:endParaRPr lang="zh-CN" altLang="en-US" sz="1200" b="1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7C0722D-6940-46A4-829F-2374CD29A7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357" y="959056"/>
            <a:ext cx="1034696" cy="1816972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39" name="星形: 四角 38">
            <a:extLst>
              <a:ext uri="{FF2B5EF4-FFF2-40B4-BE49-F238E27FC236}">
                <a16:creationId xmlns:a16="http://schemas.microsoft.com/office/drawing/2014/main" id="{A0005827-558E-49F0-AF35-1BA11582E5ED}"/>
              </a:ext>
            </a:extLst>
          </p:cNvPr>
          <p:cNvSpPr/>
          <p:nvPr/>
        </p:nvSpPr>
        <p:spPr>
          <a:xfrm>
            <a:off x="1429705" y="1691080"/>
            <a:ext cx="283622" cy="283622"/>
          </a:xfrm>
          <a:prstGeom prst="star4">
            <a:avLst>
              <a:gd name="adj" fmla="val 158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005AD3-C63C-4D25-9E71-7FB738F79983}"/>
              </a:ext>
            </a:extLst>
          </p:cNvPr>
          <p:cNvSpPr txBox="1"/>
          <p:nvPr/>
        </p:nvSpPr>
        <p:spPr>
          <a:xfrm>
            <a:off x="1600760" y="601312"/>
            <a:ext cx="1534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Detailed Boundary</a:t>
            </a:r>
            <a:endParaRPr lang="zh-CN" altLang="en-US" sz="12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7D597D5-5AB9-463A-B9AA-500E9C9AC644}"/>
              </a:ext>
            </a:extLst>
          </p:cNvPr>
          <p:cNvSpPr txBox="1"/>
          <p:nvPr/>
        </p:nvSpPr>
        <p:spPr>
          <a:xfrm>
            <a:off x="3794146" y="2772260"/>
            <a:ext cx="1204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4"/>
                </a:solidFill>
              </a:rPr>
              <a:t>Parsing</a:t>
            </a:r>
            <a:endParaRPr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5BDBDD9-A109-45A3-B97A-AE08BA5CD476}"/>
              </a:ext>
            </a:extLst>
          </p:cNvPr>
          <p:cNvSpPr txBox="1"/>
          <p:nvPr/>
        </p:nvSpPr>
        <p:spPr>
          <a:xfrm>
            <a:off x="1492816" y="310616"/>
            <a:ext cx="36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Middle-Level Details Recovery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389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271</Words>
  <Application>Microsoft Office PowerPoint</Application>
  <PresentationFormat>宽屏</PresentationFormat>
  <Paragraphs>66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Segoe</vt:lpstr>
      <vt:lpstr>等线</vt:lpstr>
      <vt:lpstr>等线 Light</vt:lpstr>
      <vt:lpstr>Arial</vt:lpstr>
      <vt:lpstr>Office 主题​​</vt:lpstr>
      <vt:lpstr>Image-Based 3D Textured body Reasoning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3D Textured body Reasoning</dc:title>
  <dc:creator>宇亮 修</dc:creator>
  <cp:lastModifiedBy>宇辰 罗</cp:lastModifiedBy>
  <cp:revision>72</cp:revision>
  <dcterms:created xsi:type="dcterms:W3CDTF">2019-04-07T05:38:10Z</dcterms:created>
  <dcterms:modified xsi:type="dcterms:W3CDTF">2019-04-08T06:17:47Z</dcterms:modified>
</cp:coreProperties>
</file>